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6"/>
  </p:notesMasterIdLst>
  <p:sldIdLst>
    <p:sldId id="258" r:id="rId6"/>
    <p:sldId id="299" r:id="rId7"/>
    <p:sldId id="298" r:id="rId8"/>
    <p:sldId id="300" r:id="rId9"/>
    <p:sldId id="297" r:id="rId10"/>
    <p:sldId id="301" r:id="rId11"/>
    <p:sldId id="302" r:id="rId12"/>
    <p:sldId id="303" r:id="rId13"/>
    <p:sldId id="304" r:id="rId14"/>
    <p:sldId id="305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288" autoAdjust="0"/>
    <p:restoredTop sz="94650" autoAdjust="0"/>
  </p:normalViewPr>
  <p:slideViewPr>
    <p:cSldViewPr>
      <p:cViewPr varScale="1">
        <p:scale>
          <a:sx n="69" d="100"/>
          <a:sy n="69" d="100"/>
        </p:scale>
        <p:origin x="70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65887AB-D554-4F9E-9435-6D8C24A7BAFC}" type="datetimeFigureOut">
              <a:rPr lang="en-US"/>
              <a:pPr>
                <a:defRPr/>
              </a:pPr>
              <a:t>6/16/2021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D27C39F-15F2-42EF-92D5-FA20BB275F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7725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A2F0F-DC63-478B-8CDB-8DD755D735A7}" type="datetimeFigureOut">
              <a:rPr lang="en-US"/>
              <a:pPr>
                <a:defRPr/>
              </a:pPr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SGT STUCKART MADE THIS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AC302-837B-4180-A348-969C787BD3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2591A-0257-4AEB-A997-BC5E19C15C2F}" type="datetimeFigureOut">
              <a:rPr lang="en-US"/>
              <a:pPr>
                <a:defRPr/>
              </a:pPr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46EA6-900F-4A2D-A633-CC87DBAB9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372FF-97EE-4E17-97B2-B9776F63DAEC}" type="datetimeFigureOut">
              <a:rPr lang="en-US"/>
              <a:pPr>
                <a:defRPr/>
              </a:pPr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16E02-D3E0-4FEF-A3B3-EF2428CB2C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420CC-2237-457A-9476-FAC77F95F860}" type="datetimeFigureOut">
              <a:rPr lang="en-US"/>
              <a:pPr>
                <a:defRPr/>
              </a:pPr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604B7-3089-4701-9767-1E6A817B18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91550-87CF-4A28-8CF1-425B38EDEBFF}" type="datetimeFigureOut">
              <a:rPr lang="en-US"/>
              <a:pPr>
                <a:defRPr/>
              </a:pPr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CE0E9-E49F-4DEF-8AA1-95E993A6CB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CD44B-297C-408E-8BF0-EB82A81F0482}" type="datetimeFigureOut">
              <a:rPr lang="en-US"/>
              <a:pPr>
                <a:defRPr/>
              </a:pPr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27530-404A-48B0-BAF2-BEE9F0DE35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8A612-5C67-4A29-A7CD-2663E2932D40}" type="datetimeFigureOut">
              <a:rPr lang="en-US"/>
              <a:pPr>
                <a:defRPr/>
              </a:pPr>
              <a:t>6/16/2021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8872B-6D36-48E3-AAB4-3CCBA04350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B1EC2-A6E4-4802-96F2-6DDF027B6A65}" type="datetimeFigureOut">
              <a:rPr lang="en-US"/>
              <a:pPr>
                <a:defRPr/>
              </a:pPr>
              <a:t>6/16/2021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D8BBB-FBE5-4BFB-A94E-2AFD8A43A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FFBB6-E958-42F9-99C5-375BD8F51ADA}" type="datetimeFigureOut">
              <a:rPr lang="en-US"/>
              <a:pPr>
                <a:defRPr/>
              </a:pPr>
              <a:t>6/16/2021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7D08F-E40A-4942-90D6-2FED7CD647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6E944-5E56-431C-AF90-8F2DB7E7481A}" type="datetimeFigureOut">
              <a:rPr lang="en-US"/>
              <a:pPr>
                <a:defRPr/>
              </a:pPr>
              <a:t>6/16/2021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9BFCD-EF78-435C-8DFE-167E0E0F7F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3284F-C9E9-48BC-A50E-3B51BDB024E0}" type="datetimeFigureOut">
              <a:rPr lang="en-US"/>
              <a:pPr>
                <a:defRPr/>
              </a:pPr>
              <a:t>6/16/2021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B847B-6A66-4744-A177-8FDB0D8EA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0D2D23-8539-4EB9-92E9-0D998DCC5DFB}" type="datetimeFigureOut">
              <a:rPr lang="en-US"/>
              <a:pPr>
                <a:defRPr/>
              </a:pPr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AE90E-2EA2-466E-8FFA-E3C5AE3F84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D739C-2E46-465A-B835-98D2EC8DC30C}" type="datetimeFigureOut">
              <a:rPr lang="en-US"/>
              <a:pPr>
                <a:defRPr/>
              </a:pPr>
              <a:t>6/16/2021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5F5B8-153C-45D8-9240-91959A6A87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BE19F-EF1D-400E-AE91-CB0F4AEA6A48}" type="datetimeFigureOut">
              <a:rPr lang="en-US"/>
              <a:pPr>
                <a:defRPr/>
              </a:pPr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6F86-8BBB-42B4-9E52-C1054BF02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131E0-C3F5-4C86-BEE2-32A7334C4237}" type="datetimeFigureOut">
              <a:rPr lang="en-US"/>
              <a:pPr>
                <a:defRPr/>
              </a:pPr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733B7-F345-4526-8228-65A3B1F2BA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83286-382B-4475-A032-F3C80EAEF056}" type="datetimeFigureOut">
              <a:rPr lang="en-US"/>
              <a:pPr>
                <a:defRPr/>
              </a:pPr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4B930-8A86-4189-B21C-27F155A9B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994BF-5FE4-40A6-AB8A-E359BC8BAEBB}" type="datetimeFigureOut">
              <a:rPr lang="en-US"/>
              <a:pPr>
                <a:defRPr/>
              </a:pPr>
              <a:t>6/16/2021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E582E-2474-4D08-BDF5-0DAE31B998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88A05-1842-4696-A799-F3D4CC566EF5}" type="datetimeFigureOut">
              <a:rPr lang="en-US"/>
              <a:pPr>
                <a:defRPr/>
              </a:pPr>
              <a:t>6/16/2021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06412-DE1A-4EFA-B16D-1BE8CFD5DE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D29B7-CE56-428D-AE1A-9E2F5EE0CCBC}" type="datetimeFigureOut">
              <a:rPr lang="en-US"/>
              <a:pPr>
                <a:defRPr/>
              </a:pPr>
              <a:t>6/16/2021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7A80D-78FA-495E-9E0F-FAFCD6ADBF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2A270-9777-48EC-884E-B084F7ECCDC6}" type="datetimeFigureOut">
              <a:rPr lang="en-US"/>
              <a:pPr>
                <a:defRPr/>
              </a:pPr>
              <a:t>6/16/2021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99AD0-3D35-43FA-9D7B-0D78E2D439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BBD99-65DB-4A9E-8CBA-53BF7BF64013}" type="datetimeFigureOut">
              <a:rPr lang="en-US"/>
              <a:pPr>
                <a:defRPr/>
              </a:pPr>
              <a:t>6/16/2021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C307E-0CC1-44F3-ABAC-97579E00C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5A6DE-19A4-4CAC-8294-38D71A6DD450}" type="datetimeFigureOut">
              <a:rPr lang="en-US"/>
              <a:pPr>
                <a:defRPr/>
              </a:pPr>
              <a:t>6/16/2021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5E9C3-E1F4-45A2-99EF-AA0E7DF03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FD8A94-E99B-4A68-A121-657B3F1247DB}" type="datetimeFigureOut">
              <a:rPr lang="en-US"/>
              <a:pPr>
                <a:defRPr/>
              </a:pPr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SGT STUCKART MADE THIS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880DFBB-EE79-4F33-981C-2E61EEC8E9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4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7E71CA7-5804-4DC8-B362-02D26698A501}" type="datetimeFigureOut">
              <a:rPr lang="en-US"/>
              <a:pPr>
                <a:defRPr/>
              </a:pPr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0186CA-655E-4A92-86B1-D8E7E80E13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5" r:id="rId1"/>
    <p:sldLayoutId id="2147484036" r:id="rId2"/>
    <p:sldLayoutId id="2147484037" r:id="rId3"/>
    <p:sldLayoutId id="2147484038" r:id="rId4"/>
    <p:sldLayoutId id="2147484039" r:id="rId5"/>
    <p:sldLayoutId id="2147484040" r:id="rId6"/>
    <p:sldLayoutId id="2147484041" r:id="rId7"/>
    <p:sldLayoutId id="2147484042" r:id="rId8"/>
    <p:sldLayoutId id="2147484043" r:id="rId9"/>
    <p:sldLayoutId id="2147484044" r:id="rId10"/>
    <p:sldLayoutId id="214748404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/>
          <a:lstStyle/>
          <a:p>
            <a:r>
              <a:rPr lang="en-US" dirty="0"/>
              <a:t>CCMR and the US ARMY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5800" y="3429000"/>
            <a:ext cx="4514850" cy="32670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1800" y="1143000"/>
            <a:ext cx="2857500" cy="21336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1000" y="3429000"/>
            <a:ext cx="3810000" cy="326707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itle 1"/>
          <p:cNvSpPr>
            <a:spLocks noGrp="1"/>
          </p:cNvSpPr>
          <p:nvPr>
            <p:ph type="title"/>
          </p:nvPr>
        </p:nvSpPr>
        <p:spPr>
          <a:xfrm>
            <a:off x="457199" y="-145095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CCMR and the US ARMY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62199" y="2514600"/>
            <a:ext cx="441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QUESTIONS??</a:t>
            </a:r>
          </a:p>
        </p:txBody>
      </p:sp>
    </p:spTree>
    <p:extLst>
      <p:ext uri="{BB962C8B-B14F-4D97-AF65-F5344CB8AC3E}">
        <p14:creationId xmlns:p14="http://schemas.microsoft.com/office/powerpoint/2010/main" val="703844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/>
          <a:lstStyle/>
          <a:p>
            <a:r>
              <a:rPr lang="en-US" dirty="0"/>
              <a:t>CCMR and the US ARMY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1524000"/>
            <a:ext cx="70866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042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itle 1"/>
          <p:cNvSpPr>
            <a:spLocks noGrp="1"/>
          </p:cNvSpPr>
          <p:nvPr>
            <p:ph type="title"/>
          </p:nvPr>
        </p:nvSpPr>
        <p:spPr>
          <a:xfrm>
            <a:off x="432955" y="117916"/>
            <a:ext cx="8077200" cy="865541"/>
          </a:xfrm>
        </p:spPr>
        <p:txBody>
          <a:bodyPr/>
          <a:lstStyle/>
          <a:p>
            <a:pPr eaLnBrk="1" hangingPunct="1"/>
            <a:r>
              <a:rPr lang="en-US" dirty="0"/>
              <a:t>CCMR and the US ARMY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452255" y="906718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COLLEGE</a:t>
            </a:r>
          </a:p>
        </p:txBody>
      </p:sp>
      <p:sp>
        <p:nvSpPr>
          <p:cNvPr id="3" name="Rectangle 2"/>
          <p:cNvSpPr/>
          <p:nvPr/>
        </p:nvSpPr>
        <p:spPr>
          <a:xfrm>
            <a:off x="13855" y="1600200"/>
            <a:ext cx="8915400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Post 9/11 GI Bill					Texas Hazelwood Act</a:t>
            </a:r>
          </a:p>
          <a:p>
            <a:endParaRPr lang="en-US" dirty="0"/>
          </a:p>
          <a:p>
            <a:r>
              <a:rPr lang="en-US" sz="2000" dirty="0"/>
              <a:t>Tuition Assistance Program</a:t>
            </a:r>
          </a:p>
          <a:p>
            <a:endParaRPr lang="en-US" sz="2000" dirty="0"/>
          </a:p>
          <a:p>
            <a:r>
              <a:rPr lang="en-US" sz="2000" dirty="0"/>
              <a:t>The Federal Perkins Loan Cancellation Program</a:t>
            </a:r>
          </a:p>
          <a:p>
            <a:endParaRPr lang="en-US" sz="2000" dirty="0"/>
          </a:p>
          <a:p>
            <a:r>
              <a:rPr lang="en-US" sz="2000" dirty="0"/>
              <a:t>The Student Loan Repayment Program (LRP)</a:t>
            </a:r>
          </a:p>
          <a:p>
            <a:endParaRPr lang="en-US" sz="2000" dirty="0"/>
          </a:p>
          <a:p>
            <a:r>
              <a:rPr lang="en-US" sz="2000" dirty="0"/>
              <a:t>The Concurrent Admissions Program (ConAP)</a:t>
            </a:r>
          </a:p>
          <a:p>
            <a:endParaRPr lang="en-US" sz="2000" dirty="0"/>
          </a:p>
          <a:p>
            <a:r>
              <a:rPr lang="en-US" sz="2000" dirty="0"/>
              <a:t>The Military Spouse Education And Career Opportunities (SECO)</a:t>
            </a:r>
          </a:p>
          <a:p>
            <a:endParaRPr lang="en-US" sz="2000" dirty="0"/>
          </a:p>
          <a:p>
            <a:r>
              <a:rPr lang="en-US" sz="2000" dirty="0"/>
              <a:t>The Minuteman Scholarship</a:t>
            </a:r>
          </a:p>
          <a:p>
            <a:endParaRPr lang="en-US" sz="2000" dirty="0"/>
          </a:p>
          <a:p>
            <a:r>
              <a:rPr lang="en-US" sz="2000" dirty="0"/>
              <a:t>Army Medicine Scholarships</a:t>
            </a:r>
          </a:p>
          <a:p>
            <a:endParaRPr lang="en-US" sz="2000" dirty="0"/>
          </a:p>
          <a:p>
            <a:r>
              <a:rPr lang="en-US" sz="2000" dirty="0"/>
              <a:t>Funded Legal Education Program (FLEP)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786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/>
          <a:lstStyle/>
          <a:p>
            <a:r>
              <a:rPr lang="en-US" dirty="0"/>
              <a:t>CCMR and the US ARMY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6045" y="1447800"/>
            <a:ext cx="5793364" cy="13168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9900" y="3042409"/>
            <a:ext cx="5809992" cy="159119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9900" y="4911362"/>
            <a:ext cx="5779509" cy="131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520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itle 1"/>
          <p:cNvSpPr>
            <a:spLocks noGrp="1"/>
          </p:cNvSpPr>
          <p:nvPr>
            <p:ph type="title"/>
          </p:nvPr>
        </p:nvSpPr>
        <p:spPr>
          <a:xfrm>
            <a:off x="457200" y="50046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CCMR and the US ARMY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2362200"/>
            <a:ext cx="3162300" cy="1938992"/>
          </a:xfrm>
          <a:prstGeom prst="rect">
            <a:avLst/>
          </a:prstGeom>
          <a:solidFill>
            <a:schemeClr val="bg1">
              <a:lumMod val="65000"/>
            </a:schemeClr>
          </a:solidFill>
          <a:effectLst>
            <a:softEdge rad="63500"/>
          </a:effectLst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u="sng" dirty="0">
                <a:solidFill>
                  <a:srgbClr val="0070C0"/>
                </a:solidFill>
                <a:latin typeface="+mn-lt"/>
                <a:cs typeface="+mn-cs"/>
              </a:rPr>
              <a:t>Active Duty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  Full Time Job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    Pay/Benefits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  Travel the World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  3 – 6 Year Contracts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10200" y="2362200"/>
            <a:ext cx="3276600" cy="3416320"/>
          </a:xfrm>
          <a:prstGeom prst="rect">
            <a:avLst/>
          </a:prstGeom>
          <a:solidFill>
            <a:schemeClr val="bg1">
              <a:lumMod val="65000"/>
            </a:schemeClr>
          </a:solidFill>
          <a:effectLst>
            <a:softEdge rad="6350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u="sng" dirty="0">
                <a:solidFill>
                  <a:srgbClr val="0070C0"/>
                </a:solidFill>
                <a:latin typeface="+mn-lt"/>
                <a:cs typeface="+mn-cs"/>
              </a:rPr>
              <a:t>Army Reserves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  Part Time Job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  Pay/Benefits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  Stay in your hometown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  Keep your current job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  Go to school now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  1 weekend a month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  2 weeks Active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  6 Year Contract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743200" y="1066800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CAREER</a:t>
            </a:r>
          </a:p>
        </p:txBody>
      </p:sp>
    </p:spTree>
    <p:extLst>
      <p:ext uri="{BB962C8B-B14F-4D97-AF65-F5344CB8AC3E}">
        <p14:creationId xmlns:p14="http://schemas.microsoft.com/office/powerpoint/2010/main" val="2689303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itle 1"/>
          <p:cNvSpPr>
            <a:spLocks noGrp="1"/>
          </p:cNvSpPr>
          <p:nvPr>
            <p:ph type="title"/>
          </p:nvPr>
        </p:nvSpPr>
        <p:spPr>
          <a:xfrm>
            <a:off x="457199" y="-145095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CCMR and the US ARMY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743199" y="866652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CAREER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1939" y="1451427"/>
            <a:ext cx="5060119" cy="85961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6800" y="2311038"/>
            <a:ext cx="7190559" cy="445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43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itle 1"/>
          <p:cNvSpPr>
            <a:spLocks noGrp="1"/>
          </p:cNvSpPr>
          <p:nvPr>
            <p:ph type="title"/>
          </p:nvPr>
        </p:nvSpPr>
        <p:spPr>
          <a:xfrm>
            <a:off x="457199" y="-145095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CCMR and the US ARMY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438400" y="705517"/>
            <a:ext cx="44958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MILITARY READINESS</a:t>
            </a:r>
          </a:p>
        </p:txBody>
      </p:sp>
      <p:sp>
        <p:nvSpPr>
          <p:cNvPr id="5" name="Rectangle 4"/>
          <p:cNvSpPr/>
          <p:nvPr/>
        </p:nvSpPr>
        <p:spPr>
          <a:xfrm>
            <a:off x="152400" y="2515657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MULTIPLE-APTITUDE TEST </a:t>
            </a:r>
          </a:p>
          <a:p>
            <a:r>
              <a:rPr lang="en-US" dirty="0"/>
              <a:t>The ASVAB assesses a student’s ability to learn new skills and is a predictor of success in training and education  programs. It covers areas including science, word  knowledge, mathematics, and mechanical comprehension.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14699" y="1290292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ASVAB-CEP</a:t>
            </a:r>
          </a:p>
        </p:txBody>
      </p:sp>
      <p:sp>
        <p:nvSpPr>
          <p:cNvPr id="7" name="Rectangle 6"/>
          <p:cNvSpPr/>
          <p:nvPr/>
        </p:nvSpPr>
        <p:spPr>
          <a:xfrm>
            <a:off x="152400" y="4895184"/>
            <a:ext cx="51054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STUDENT  INTENTIONS </a:t>
            </a:r>
          </a:p>
          <a:p>
            <a:r>
              <a:rPr lang="en-US" dirty="0"/>
              <a:t>Five-year average </a:t>
            </a:r>
          </a:p>
          <a:p>
            <a:r>
              <a:rPr lang="en-US" dirty="0"/>
              <a:t>46% 4 year college 	24%  Undecided</a:t>
            </a:r>
          </a:p>
          <a:p>
            <a:r>
              <a:rPr lang="en-US" dirty="0"/>
              <a:t>17% Military 		8%    2 year college </a:t>
            </a:r>
          </a:p>
          <a:p>
            <a:r>
              <a:rPr lang="en-US" dirty="0"/>
              <a:t>3%   Work		2%    Vo-Tech </a:t>
            </a:r>
          </a:p>
        </p:txBody>
      </p:sp>
      <p:sp>
        <p:nvSpPr>
          <p:cNvPr id="8" name="Rectangle 7"/>
          <p:cNvSpPr/>
          <p:nvPr/>
        </p:nvSpPr>
        <p:spPr>
          <a:xfrm>
            <a:off x="5542153" y="2501802"/>
            <a:ext cx="2784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INTEREST INVENTORY </a:t>
            </a:r>
          </a:p>
        </p:txBody>
      </p:sp>
      <p:sp>
        <p:nvSpPr>
          <p:cNvPr id="9" name="Rectangle 8"/>
          <p:cNvSpPr/>
          <p:nvPr/>
        </p:nvSpPr>
        <p:spPr>
          <a:xfrm>
            <a:off x="5542153" y="2857430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REALISTIC</a:t>
            </a:r>
          </a:p>
          <a:p>
            <a:r>
              <a:rPr lang="en-US" dirty="0"/>
              <a:t>INVESTIGATIVE</a:t>
            </a:r>
          </a:p>
          <a:p>
            <a:r>
              <a:rPr lang="en-US" dirty="0"/>
              <a:t>ARTISTIC</a:t>
            </a:r>
          </a:p>
          <a:p>
            <a:r>
              <a:rPr lang="en-US" dirty="0"/>
              <a:t>SOCIAL</a:t>
            </a:r>
          </a:p>
          <a:p>
            <a:r>
              <a:rPr lang="en-US" dirty="0"/>
              <a:t>ENTERPRISING</a:t>
            </a:r>
          </a:p>
          <a:p>
            <a:r>
              <a:rPr lang="en-US" dirty="0"/>
              <a:t>CONVENTIONAL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129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itle 1"/>
          <p:cNvSpPr>
            <a:spLocks noGrp="1"/>
          </p:cNvSpPr>
          <p:nvPr>
            <p:ph type="title"/>
          </p:nvPr>
        </p:nvSpPr>
        <p:spPr>
          <a:xfrm>
            <a:off x="457199" y="-145095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CCMR and the US ARMY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438400" y="705517"/>
            <a:ext cx="44958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MILITARY READINESS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0" y="1290292"/>
            <a:ext cx="4952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MARCH2SUCCESS.COM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059" y="1848517"/>
            <a:ext cx="7228341" cy="4812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977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itle 1"/>
          <p:cNvSpPr>
            <a:spLocks noGrp="1"/>
          </p:cNvSpPr>
          <p:nvPr>
            <p:ph type="title"/>
          </p:nvPr>
        </p:nvSpPr>
        <p:spPr>
          <a:xfrm>
            <a:off x="457199" y="-145095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CCMR and the US ARMY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438400" y="705517"/>
            <a:ext cx="44958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HB3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09800" y="1386852"/>
            <a:ext cx="4952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WAY FORWARD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199" y="1826249"/>
            <a:ext cx="822960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			Increased Visibility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en-US" sz="2000" dirty="0"/>
              <a:t>Present Army Opportunities and Benefits at Faculty and Staff Meetings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en-US" sz="2000" dirty="0"/>
              <a:t>Classroom Presentations</a:t>
            </a:r>
          </a:p>
          <a:p>
            <a:pPr marL="914400" lvl="1" indent="-457200">
              <a:buAutoNum type="arabicPeriod"/>
            </a:pPr>
            <a:r>
              <a:rPr lang="en-US" sz="2000" dirty="0"/>
              <a:t>Core Classes (Juniors/Seniors)</a:t>
            </a:r>
          </a:p>
          <a:p>
            <a:pPr marL="914400" lvl="1" indent="-457200">
              <a:buAutoNum type="arabicPeriod"/>
            </a:pPr>
            <a:r>
              <a:rPr lang="en-US" sz="2000" dirty="0"/>
              <a:t>CTE Classes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en-US" sz="2000" dirty="0"/>
              <a:t>Presentation Opportunities at Parent FAFSA Nights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en-US" sz="2000" dirty="0"/>
              <a:t>Presentation Opportunities at Career Day Events</a:t>
            </a:r>
          </a:p>
          <a:p>
            <a:pPr marL="457200" indent="-457200">
              <a:buAutoNum type="arabicPeriod"/>
            </a:pPr>
            <a:endParaRPr lang="en-US" sz="2000" dirty="0"/>
          </a:p>
          <a:p>
            <a:pPr marL="457200" indent="-457200">
              <a:buAutoNum type="arabicPeriod"/>
            </a:pPr>
            <a:r>
              <a:rPr lang="en-US" sz="2000" dirty="0"/>
              <a:t>Military Post Visit (1 Day Trip to JBSA)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496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13AB5ED8AF744596BB454E80D2E9BB" ma:contentTypeVersion="12" ma:contentTypeDescription="Create a new document." ma:contentTypeScope="" ma:versionID="ea821f5da338eb3b701e317de1e859f7">
  <xsd:schema xmlns:xsd="http://www.w3.org/2001/XMLSchema" xmlns:xs="http://www.w3.org/2001/XMLSchema" xmlns:p="http://schemas.microsoft.com/office/2006/metadata/properties" xmlns:ns2="e99b0fe1-52a8-48bf-a262-d9714cb4df04" xmlns:ns3="c30b7948-74d7-44b7-85fc-262b44fd4676" targetNamespace="http://schemas.microsoft.com/office/2006/metadata/properties" ma:root="true" ma:fieldsID="63c2122f6249b8c51236240d80da4e3a" ns2:_="" ns3:_="">
    <xsd:import namespace="e99b0fe1-52a8-48bf-a262-d9714cb4df04"/>
    <xsd:import namespace="c30b7948-74d7-44b7-85fc-262b44fd467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9b0fe1-52a8-48bf-a262-d9714cb4df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0b7948-74d7-44b7-85fc-262b44fd467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2B00A5B-AE9B-4652-AB79-8F48E44FAF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9b0fe1-52a8-48bf-a262-d9714cb4df04"/>
    <ds:schemaRef ds:uri="c30b7948-74d7-44b7-85fc-262b44fd467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C2D9C3F-E2AF-45E6-B142-A30ADB76BA0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86B930B-5420-49A8-88CC-4503DF411B3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2519</TotalTime>
  <Words>309</Words>
  <Application>Microsoft Office PowerPoint</Application>
  <PresentationFormat>On-screen Show (4:3)</PresentationFormat>
  <Paragraphs>79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Office Theme</vt:lpstr>
      <vt:lpstr>Custom Design</vt:lpstr>
      <vt:lpstr>CCMR and the US ARMY</vt:lpstr>
      <vt:lpstr>CCMR and the US ARMY</vt:lpstr>
      <vt:lpstr>CCMR and the US ARMY</vt:lpstr>
      <vt:lpstr>CCMR and the US ARMY</vt:lpstr>
      <vt:lpstr>CCMR and the US ARMY</vt:lpstr>
      <vt:lpstr>CCMR and the US ARMY</vt:lpstr>
      <vt:lpstr>CCMR and the US ARMY</vt:lpstr>
      <vt:lpstr>CCMR and the US ARMY</vt:lpstr>
      <vt:lpstr>CCMR and the US ARMY</vt:lpstr>
      <vt:lpstr>CCMR and the US ARMY</vt:lpstr>
    </vt:vector>
  </TitlesOfParts>
  <Company>United States Army Accessions Command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StuckartJT</dc:creator>
  <cp:lastModifiedBy>Ofra Levinson</cp:lastModifiedBy>
  <cp:revision>213</cp:revision>
  <dcterms:created xsi:type="dcterms:W3CDTF">2010-04-05T21:41:31Z</dcterms:created>
  <dcterms:modified xsi:type="dcterms:W3CDTF">2021-06-16T17:59:31Z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0x0101003A13AB5ED8AF744596BB454E80D2E9BB</vt:lpwstr>
  </property>
</Properties>
</file>